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22"/>
  </p:notesMasterIdLst>
  <p:handoutMasterIdLst>
    <p:handoutMasterId r:id="rId23"/>
  </p:handoutMasterIdLst>
  <p:sldIdLst>
    <p:sldId id="294" r:id="rId7"/>
    <p:sldId id="283" r:id="rId8"/>
    <p:sldId id="257" r:id="rId9"/>
    <p:sldId id="284" r:id="rId10"/>
    <p:sldId id="267" r:id="rId11"/>
    <p:sldId id="295" r:id="rId12"/>
    <p:sldId id="291" r:id="rId13"/>
    <p:sldId id="285" r:id="rId14"/>
    <p:sldId id="269" r:id="rId15"/>
    <p:sldId id="275" r:id="rId16"/>
    <p:sldId id="276" r:id="rId17"/>
    <p:sldId id="272" r:id="rId18"/>
    <p:sldId id="293" r:id="rId19"/>
    <p:sldId id="290" r:id="rId20"/>
    <p:sldId id="264" r:id="rId21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6"/>
    <a:srgbClr val="CC0000"/>
    <a:srgbClr val="F60000"/>
    <a:srgbClr val="912326"/>
    <a:srgbClr val="B82D2F"/>
    <a:srgbClr val="CA4814"/>
    <a:srgbClr val="C76717"/>
    <a:srgbClr val="8AA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1" autoAdjust="0"/>
    <p:restoredTop sz="94913" autoAdjust="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11/9/2012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11/9/2012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75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9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11/9/2012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11/9/2012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4719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0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83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5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6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5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98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11/9/2012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8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9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934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3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85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4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2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7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859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47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8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-1"/>
            <a:ext cx="6092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224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5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37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8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6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11/9/2012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3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99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6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440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2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68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11/9/2012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2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3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91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11/9/2012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11/9/2012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11/9/2012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7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1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2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11/9/2012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2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5" Type="http://schemas.openxmlformats.org/officeDocument/2006/relationships/hyperlink" Target="http://ehealth.moh.gov.ge/Hmis/Portal/Default.aspx" TargetMode="Externa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health.moh.gov.ge/Hmis/Portal/Default.asp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1" y="1295400"/>
            <a:ext cx="4953000" cy="304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sz="32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Health</a:t>
            </a:r>
            <a:r>
              <a:rPr lang="en-US" sz="32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Management Information</a:t>
            </a:r>
            <a:r>
              <a:rPr lang="en-US" sz="32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System</a:t>
            </a:r>
            <a:br>
              <a:rPr lang="en-US" sz="32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(HMIS</a:t>
            </a:r>
            <a:r>
              <a:rPr lang="en-US" sz="32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 </a:t>
            </a:r>
            <a:r>
              <a:rPr lang="en-US" sz="32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2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2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Georgia</a:t>
            </a:r>
            <a:endParaRPr lang="en-US" sz="28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611469"/>
            <a:ext cx="379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USAID</a:t>
            </a:r>
            <a:r>
              <a:rPr lang="en-US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Health</a:t>
            </a:r>
            <a:r>
              <a:rPr lang="en-US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System</a:t>
            </a:r>
            <a:r>
              <a:rPr lang="en-US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Strengthening Project</a:t>
            </a:r>
            <a:r>
              <a:rPr lang="en-US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dobe Kaiti Std R" pitchFamily="18" charset="-128"/>
                <a:cs typeface="Calibri" pitchFamily="34" charset="0"/>
              </a:rPr>
              <a:t>(HSSP)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Adobe Kaiti Std R" pitchFamily="18" charset="-128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990600"/>
            <a:ext cx="76200" cy="5867400"/>
          </a:xfrm>
          <a:prstGeom prst="rect">
            <a:avLst/>
          </a:prstGeom>
          <a:solidFill>
            <a:srgbClr val="004376"/>
          </a:solidFill>
          <a:ln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" y="8423"/>
            <a:ext cx="501289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245989"/>
            <a:ext cx="3067332" cy="39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62" y="245989"/>
            <a:ext cx="1007302" cy="3991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922823"/>
            <a:ext cx="5012890" cy="67777"/>
          </a:xfrm>
          <a:prstGeom prst="rect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71791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165556"/>
            <a:ext cx="24302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rgbClr val="F2F2F2">
                    <a:lumMod val="75000"/>
                  </a:srgbClr>
                </a:solidFill>
                <a:hlinkClick r:id="rId5"/>
              </a:rPr>
              <a:t>http://ehealth.moh.gov.ge/Hmis</a:t>
            </a:r>
            <a:endParaRPr lang="en-US" sz="700" dirty="0">
              <a:solidFill>
                <a:srgbClr val="F2F2F2">
                  <a:lumMod val="75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7356" y="5627108"/>
            <a:ext cx="1905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spc="1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October</a:t>
            </a:r>
            <a:endParaRPr lang="ka-GE" sz="1000" b="1" spc="1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algn="ctr"/>
            <a:r>
              <a:rPr lang="ka-GE" sz="900" b="1" spc="1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2012</a:t>
            </a:r>
            <a:endParaRPr lang="en-US" sz="900" b="1" spc="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8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287000" cy="1524000"/>
          </a:xfrm>
        </p:spPr>
        <p:txBody>
          <a:bodyPr/>
          <a:lstStyle/>
          <a:p>
            <a:pPr algn="ctr"/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E-Services Component</a:t>
            </a:r>
            <a:endParaRPr lang="en-US" spc="1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48350" y="1837660"/>
            <a:ext cx="5005450" cy="600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>
                <a:latin typeface="Calibri" pitchFamily="34" charset="0"/>
                <a:cs typeface="Calibri" pitchFamily="34" charset="0"/>
              </a:rPr>
              <a:t>Benefits of the Component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538530" y="2743200"/>
            <a:ext cx="481527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Simplified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information exchange between the Ministry of Labour, Health and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other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stakeholders </a:t>
            </a: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Opportunity to get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electronic permits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licenses and other formal documents</a:t>
            </a:r>
          </a:p>
          <a:p>
            <a:pPr fontAlgn="ctr">
              <a:lnSpc>
                <a:spcPct val="10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Opportunity to receive electronic notifications </a:t>
            </a:r>
          </a:p>
          <a:p>
            <a:pPr fontAlgn="ctr">
              <a:lnSpc>
                <a:spcPct val="10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Standard and accelerated regimes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submission and acceptance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formal documents</a:t>
            </a:r>
          </a:p>
          <a:p>
            <a:pPr fontAlgn="ctr">
              <a:lnSpc>
                <a:spcPct val="10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Monitoring of transparent process; saved timely and administrative resources</a:t>
            </a: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endParaRPr lang="ka-GE" sz="1400" b="1" spc="100" dirty="0">
              <a:solidFill>
                <a:srgbClr val="C0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0735"/>
            <a:ext cx="5549319" cy="416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4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439400" cy="1524000"/>
          </a:xfrm>
        </p:spPr>
        <p:txBody>
          <a:bodyPr anchor="ctr"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Pharmacy and Healthcare Network Information Portal</a:t>
            </a:r>
            <a:endParaRPr lang="en-US" sz="4800" spc="1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48350" y="1828800"/>
            <a:ext cx="500545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>
                <a:latin typeface="Calibri" pitchFamily="34" charset="0"/>
                <a:cs typeface="Calibri" pitchFamily="34" charset="0"/>
              </a:rPr>
              <a:t>Benefits of the Portal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511636" y="2743200"/>
            <a:ext cx="4842164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Access to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geographic and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price-based information on 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pharmaceutical and medical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services </a:t>
            </a:r>
            <a:endParaRPr lang="en-U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fontAlgn="ctr">
              <a:lnSpc>
                <a:spcPct val="10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Flexible tool to select clinics and pharmacies</a:t>
            </a:r>
          </a:p>
          <a:p>
            <a:pPr fontAlgn="ctr">
              <a:lnSpc>
                <a:spcPct val="10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Price transparency and dynamics</a:t>
            </a:r>
          </a:p>
          <a:p>
            <a:pPr fontAlgn="ctr">
              <a:lnSpc>
                <a:spcPct val="10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Opportunity to receive information on geographic and organizational distribution of medical staff</a:t>
            </a:r>
          </a:p>
          <a:p>
            <a:pPr fontAlgn="ctr">
              <a:lnSpc>
                <a:spcPct val="10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largest source of information to evaluate different capacities/resources countrywide </a:t>
            </a:r>
            <a:endParaRPr lang="en-US" sz="1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97" y="2133600"/>
            <a:ext cx="5512403" cy="419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Electronic Drug Registration in eCTD (Common Technical Document) Module</a:t>
            </a:r>
            <a:endParaRPr lang="ka-GE" sz="3200" b="1" spc="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752600"/>
            <a:ext cx="114300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1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Benefits of the Module</a:t>
            </a:r>
            <a:endParaRPr lang="en-US" sz="2000" b="1" spc="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371895"/>
              </p:ext>
            </p:extLst>
          </p:nvPr>
        </p:nvGraphicFramePr>
        <p:xfrm>
          <a:off x="381001" y="2514600"/>
          <a:ext cx="11429999" cy="3924146"/>
        </p:xfrm>
        <a:graphic>
          <a:graphicData uri="http://schemas.openxmlformats.org/drawingml/2006/table">
            <a:tbl>
              <a:tblPr firstRow="1" firstCol="1" bandRow="1"/>
              <a:tblGrid>
                <a:gridCol w="5756116"/>
                <a:gridCol w="1940083"/>
                <a:gridCol w="1828800"/>
                <a:gridCol w="1905000"/>
              </a:tblGrid>
              <a:tr h="528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b="1" spc="100" dirty="0">
                          <a:effectLst/>
                        </a:rPr>
                        <a:t> </a:t>
                      </a:r>
                      <a:endParaRPr lang="en-US" sz="1300" b="1" spc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b="1" spc="100" dirty="0">
                          <a:effectLst/>
                        </a:rPr>
                        <a:t> </a:t>
                      </a:r>
                      <a:endParaRPr lang="en-US" sz="1300" b="1" spc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1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MoLHSA</a:t>
                      </a:r>
                      <a:endParaRPr lang="en-US" sz="1400" spc="1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1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Pharmacies</a:t>
                      </a:r>
                      <a:endParaRPr lang="en-US" sz="1400" spc="1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spc="1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Importer/ Stakeholder</a:t>
                      </a:r>
                      <a:endParaRPr lang="en-US" sz="1400" spc="1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0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Standardization of normative and technical dossier along with expertise processes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Compliance of the registration process with international standards and technical possibility to connect reliable regulators to  analogous registration interface 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80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Registration of high-quality drugs</a:t>
                      </a:r>
                      <a:endParaRPr lang="ka-GE" sz="1600" b="1" spc="100" dirty="0">
                        <a:effectLst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617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Optimization of timely, financial and technical resources 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3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Data systematization and simplified data search</a:t>
                      </a:r>
                      <a:endParaRPr lang="ka-GE" sz="1600" b="1" kern="1200" spc="100" dirty="0">
                        <a:effectLst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7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/>
            <a:r>
              <a:rPr lang="en-US" sz="28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Other Important </a:t>
            </a:r>
            <a:r>
              <a:rPr lang="en-US" sz="28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Health Management Information System</a:t>
            </a:r>
            <a:r>
              <a:rPr lang="en-US" sz="2800" b="1" kern="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kern="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800" b="1" kern="0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Components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7352" y="2649060"/>
            <a:ext cx="11557447" cy="2602963"/>
            <a:chOff x="293298" y="3003783"/>
            <a:chExt cx="10241576" cy="2306602"/>
          </a:xfrm>
          <a:effectLst>
            <a:outerShdw blurRad="88900" dist="38100" dir="4800000" algn="tl" rotWithShape="0">
              <a:prstClr val="black">
                <a:alpha val="52000"/>
              </a:prstClr>
            </a:outerShdw>
          </a:effectLst>
        </p:grpSpPr>
        <p:sp>
          <p:nvSpPr>
            <p:cNvPr id="4" name="Freeform 3"/>
            <p:cNvSpPr/>
            <p:nvPr/>
          </p:nvSpPr>
          <p:spPr>
            <a:xfrm>
              <a:off x="3058135" y="3819552"/>
              <a:ext cx="1674921" cy="1438212"/>
            </a:xfrm>
            <a:custGeom>
              <a:avLst/>
              <a:gdLst>
                <a:gd name="connsiteX0" fmla="*/ 0 w 1674921"/>
                <a:gd name="connsiteY0" fmla="*/ 719106 h 1438212"/>
                <a:gd name="connsiteX1" fmla="*/ 359553 w 1674921"/>
                <a:gd name="connsiteY1" fmla="*/ 0 h 1438212"/>
                <a:gd name="connsiteX2" fmla="*/ 1315368 w 1674921"/>
                <a:gd name="connsiteY2" fmla="*/ 0 h 1438212"/>
                <a:gd name="connsiteX3" fmla="*/ 1674921 w 1674921"/>
                <a:gd name="connsiteY3" fmla="*/ 719106 h 1438212"/>
                <a:gd name="connsiteX4" fmla="*/ 1315368 w 1674921"/>
                <a:gd name="connsiteY4" fmla="*/ 1438212 h 1438212"/>
                <a:gd name="connsiteX5" fmla="*/ 359553 w 1674921"/>
                <a:gd name="connsiteY5" fmla="*/ 1438212 h 1438212"/>
                <a:gd name="connsiteX6" fmla="*/ 0 w 1674921"/>
                <a:gd name="connsiteY6" fmla="*/ 719106 h 143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4921" h="1438212">
                  <a:moveTo>
                    <a:pt x="0" y="719106"/>
                  </a:moveTo>
                  <a:lnTo>
                    <a:pt x="359553" y="0"/>
                  </a:lnTo>
                  <a:lnTo>
                    <a:pt x="1315368" y="0"/>
                  </a:lnTo>
                  <a:lnTo>
                    <a:pt x="1674921" y="719106"/>
                  </a:lnTo>
                  <a:lnTo>
                    <a:pt x="1315368" y="1438212"/>
                  </a:lnTo>
                  <a:lnTo>
                    <a:pt x="359553" y="1438212"/>
                  </a:lnTo>
                  <a:lnTo>
                    <a:pt x="0" y="71910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47625" cap="flat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428" tIns="236734" rIns="259428" bIns="236734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spc="100" dirty="0" smtClean="0">
                  <a:latin typeface="Calibri" pitchFamily="34" charset="0"/>
                  <a:cs typeface="Calibri" pitchFamily="34" charset="0"/>
                </a:rPr>
                <a:t>Regulation of Medical Activities</a:t>
              </a:r>
              <a:endParaRPr lang="ru-RU" sz="1600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478917" y="3037546"/>
              <a:ext cx="1673341" cy="1436856"/>
            </a:xfrm>
            <a:custGeom>
              <a:avLst/>
              <a:gdLst>
                <a:gd name="connsiteX0" fmla="*/ 0 w 1640038"/>
                <a:gd name="connsiteY0" fmla="*/ 704130 h 1408259"/>
                <a:gd name="connsiteX1" fmla="*/ 352065 w 1640038"/>
                <a:gd name="connsiteY1" fmla="*/ 0 h 1408259"/>
                <a:gd name="connsiteX2" fmla="*/ 1287973 w 1640038"/>
                <a:gd name="connsiteY2" fmla="*/ 0 h 1408259"/>
                <a:gd name="connsiteX3" fmla="*/ 1640038 w 1640038"/>
                <a:gd name="connsiteY3" fmla="*/ 704130 h 1408259"/>
                <a:gd name="connsiteX4" fmla="*/ 1287973 w 1640038"/>
                <a:gd name="connsiteY4" fmla="*/ 1408259 h 1408259"/>
                <a:gd name="connsiteX5" fmla="*/ 352065 w 1640038"/>
                <a:gd name="connsiteY5" fmla="*/ 1408259 h 1408259"/>
                <a:gd name="connsiteX6" fmla="*/ 0 w 1640038"/>
                <a:gd name="connsiteY6" fmla="*/ 704130 h 140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0038" h="1408259">
                  <a:moveTo>
                    <a:pt x="0" y="704130"/>
                  </a:moveTo>
                  <a:lnTo>
                    <a:pt x="352065" y="0"/>
                  </a:lnTo>
                  <a:lnTo>
                    <a:pt x="1287973" y="0"/>
                  </a:lnTo>
                  <a:lnTo>
                    <a:pt x="1640038" y="704130"/>
                  </a:lnTo>
                  <a:lnTo>
                    <a:pt x="1287973" y="1408259"/>
                  </a:lnTo>
                  <a:lnTo>
                    <a:pt x="352065" y="1408259"/>
                  </a:lnTo>
                  <a:lnTo>
                    <a:pt x="0" y="704130"/>
                  </a:lnTo>
                  <a:close/>
                </a:path>
              </a:pathLst>
            </a:custGeom>
            <a:ln w="47625" cap="flat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025" tIns="232095" rIns="254025" bIns="23209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spc="100" dirty="0" smtClean="0">
                  <a:latin typeface="Calibri" pitchFamily="34" charset="0"/>
                  <a:cs typeface="Calibri" pitchFamily="34" charset="0"/>
                </a:rPr>
                <a:t>Medical Mediation</a:t>
              </a:r>
              <a:endParaRPr lang="ru-RU" sz="1600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Hexagon 9"/>
            <p:cNvSpPr/>
            <p:nvPr/>
          </p:nvSpPr>
          <p:spPr>
            <a:xfrm>
              <a:off x="5990140" y="4263479"/>
              <a:ext cx="577316" cy="495726"/>
            </a:xfrm>
            <a:prstGeom prst="hexagon">
              <a:avLst>
                <a:gd name="adj" fmla="val 25000"/>
                <a:gd name="vf" fmla="val 115470"/>
              </a:avLst>
            </a:prstGeom>
            <a:ln w="47625" cap="flat"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Hexagon 10"/>
            <p:cNvSpPr/>
            <p:nvPr/>
          </p:nvSpPr>
          <p:spPr>
            <a:xfrm>
              <a:off x="6047213" y="4429431"/>
              <a:ext cx="152571" cy="131656"/>
            </a:xfrm>
            <a:prstGeom prst="hexagon">
              <a:avLst>
                <a:gd name="adj" fmla="val 25000"/>
                <a:gd name="vf" fmla="val 115470"/>
              </a:avLst>
            </a:prstGeom>
            <a:ln w="47625" cap="flat"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1655877" y="3003783"/>
              <a:ext cx="1688556" cy="1419668"/>
            </a:xfrm>
            <a:custGeom>
              <a:avLst/>
              <a:gdLst>
                <a:gd name="connsiteX0" fmla="*/ 0 w 1617894"/>
                <a:gd name="connsiteY0" fmla="*/ 694623 h 1389245"/>
                <a:gd name="connsiteX1" fmla="*/ 347311 w 1617894"/>
                <a:gd name="connsiteY1" fmla="*/ 0 h 1389245"/>
                <a:gd name="connsiteX2" fmla="*/ 1270583 w 1617894"/>
                <a:gd name="connsiteY2" fmla="*/ 0 h 1389245"/>
                <a:gd name="connsiteX3" fmla="*/ 1617894 w 1617894"/>
                <a:gd name="connsiteY3" fmla="*/ 694623 h 1389245"/>
                <a:gd name="connsiteX4" fmla="*/ 1270583 w 1617894"/>
                <a:gd name="connsiteY4" fmla="*/ 1389245 h 1389245"/>
                <a:gd name="connsiteX5" fmla="*/ 347311 w 1617894"/>
                <a:gd name="connsiteY5" fmla="*/ 1389245 h 1389245"/>
                <a:gd name="connsiteX6" fmla="*/ 0 w 1617894"/>
                <a:gd name="connsiteY6" fmla="*/ 694623 h 138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7894" h="1389245">
                  <a:moveTo>
                    <a:pt x="0" y="694623"/>
                  </a:moveTo>
                  <a:lnTo>
                    <a:pt x="347311" y="0"/>
                  </a:lnTo>
                  <a:lnTo>
                    <a:pt x="1270583" y="0"/>
                  </a:lnTo>
                  <a:lnTo>
                    <a:pt x="1617894" y="694623"/>
                  </a:lnTo>
                  <a:lnTo>
                    <a:pt x="1270583" y="1389245"/>
                  </a:lnTo>
                  <a:lnTo>
                    <a:pt x="347311" y="1389245"/>
                  </a:lnTo>
                  <a:lnTo>
                    <a:pt x="0" y="694623"/>
                  </a:lnTo>
                  <a:close/>
                </a:path>
              </a:pathLst>
            </a:custGeom>
            <a:ln w="47625" cap="flat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0595" tIns="229150" rIns="250595" bIns="22915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spc="100" dirty="0" smtClean="0">
                  <a:latin typeface="Calibri" pitchFamily="34" charset="0"/>
                  <a:cs typeface="Calibri" pitchFamily="34" charset="0"/>
                </a:rPr>
                <a:t>Immunization/ Vaccination</a:t>
              </a:r>
              <a:endParaRPr lang="ru-RU" sz="1600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8819145" y="3857638"/>
              <a:ext cx="1715729" cy="1406900"/>
            </a:xfrm>
            <a:custGeom>
              <a:avLst/>
              <a:gdLst>
                <a:gd name="connsiteX0" fmla="*/ 0 w 1715729"/>
                <a:gd name="connsiteY0" fmla="*/ 703450 h 1406900"/>
                <a:gd name="connsiteX1" fmla="*/ 351725 w 1715729"/>
                <a:gd name="connsiteY1" fmla="*/ 0 h 1406900"/>
                <a:gd name="connsiteX2" fmla="*/ 1364004 w 1715729"/>
                <a:gd name="connsiteY2" fmla="*/ 0 h 1406900"/>
                <a:gd name="connsiteX3" fmla="*/ 1715729 w 1715729"/>
                <a:gd name="connsiteY3" fmla="*/ 703450 h 1406900"/>
                <a:gd name="connsiteX4" fmla="*/ 1364004 w 1715729"/>
                <a:gd name="connsiteY4" fmla="*/ 1406900 h 1406900"/>
                <a:gd name="connsiteX5" fmla="*/ 351725 w 1715729"/>
                <a:gd name="connsiteY5" fmla="*/ 1406900 h 1406900"/>
                <a:gd name="connsiteX6" fmla="*/ 0 w 1715729"/>
                <a:gd name="connsiteY6" fmla="*/ 703450 h 140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5729" h="1406900">
                  <a:moveTo>
                    <a:pt x="0" y="703450"/>
                  </a:moveTo>
                  <a:lnTo>
                    <a:pt x="351725" y="0"/>
                  </a:lnTo>
                  <a:lnTo>
                    <a:pt x="1364004" y="0"/>
                  </a:lnTo>
                  <a:lnTo>
                    <a:pt x="1715729" y="703450"/>
                  </a:lnTo>
                  <a:lnTo>
                    <a:pt x="1364004" y="1406900"/>
                  </a:lnTo>
                  <a:lnTo>
                    <a:pt x="351725" y="1406900"/>
                  </a:lnTo>
                  <a:lnTo>
                    <a:pt x="0" y="70345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47625" cap="flat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219" tIns="227350" rIns="260219" bIns="22735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spc="100" dirty="0" smtClean="0">
                  <a:latin typeface="Calibri" pitchFamily="34" charset="0"/>
                  <a:cs typeface="Calibri" pitchFamily="34" charset="0"/>
                </a:rPr>
                <a:t>User Management Module</a:t>
              </a:r>
              <a:endParaRPr lang="ru-RU" sz="1600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>
              <a:off x="7772400" y="3505200"/>
              <a:ext cx="578297" cy="496568"/>
            </a:xfrm>
            <a:prstGeom prst="hexagon">
              <a:avLst>
                <a:gd name="adj" fmla="val 25000"/>
                <a:gd name="vf" fmla="val 115470"/>
              </a:avLst>
            </a:prstGeom>
            <a:ln w="47625" cap="flat"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Hexagon 19"/>
            <p:cNvSpPr/>
            <p:nvPr/>
          </p:nvSpPr>
          <p:spPr>
            <a:xfrm>
              <a:off x="7848601" y="3581400"/>
              <a:ext cx="152571" cy="131656"/>
            </a:xfrm>
            <a:prstGeom prst="hexagon">
              <a:avLst>
                <a:gd name="adj" fmla="val 25000"/>
                <a:gd name="vf" fmla="val 115470"/>
              </a:avLst>
            </a:prstGeom>
            <a:ln w="47625" cap="flat"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5875839" y="3834619"/>
              <a:ext cx="1718656" cy="1475766"/>
            </a:xfrm>
            <a:custGeom>
              <a:avLst/>
              <a:gdLst>
                <a:gd name="connsiteX0" fmla="*/ 0 w 1645610"/>
                <a:gd name="connsiteY0" fmla="*/ 706522 h 1413043"/>
                <a:gd name="connsiteX1" fmla="*/ 353261 w 1645610"/>
                <a:gd name="connsiteY1" fmla="*/ 0 h 1413043"/>
                <a:gd name="connsiteX2" fmla="*/ 1292349 w 1645610"/>
                <a:gd name="connsiteY2" fmla="*/ 0 h 1413043"/>
                <a:gd name="connsiteX3" fmla="*/ 1645610 w 1645610"/>
                <a:gd name="connsiteY3" fmla="*/ 706522 h 1413043"/>
                <a:gd name="connsiteX4" fmla="*/ 1292349 w 1645610"/>
                <a:gd name="connsiteY4" fmla="*/ 1413043 h 1413043"/>
                <a:gd name="connsiteX5" fmla="*/ 353261 w 1645610"/>
                <a:gd name="connsiteY5" fmla="*/ 1413043 h 1413043"/>
                <a:gd name="connsiteX6" fmla="*/ 0 w 1645610"/>
                <a:gd name="connsiteY6" fmla="*/ 706522 h 141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5610" h="1413043">
                  <a:moveTo>
                    <a:pt x="0" y="706522"/>
                  </a:moveTo>
                  <a:lnTo>
                    <a:pt x="353261" y="0"/>
                  </a:lnTo>
                  <a:lnTo>
                    <a:pt x="1292349" y="0"/>
                  </a:lnTo>
                  <a:lnTo>
                    <a:pt x="1645610" y="706522"/>
                  </a:lnTo>
                  <a:lnTo>
                    <a:pt x="1292349" y="1413043"/>
                  </a:lnTo>
                  <a:lnTo>
                    <a:pt x="353261" y="1413043"/>
                  </a:lnTo>
                  <a:lnTo>
                    <a:pt x="0" y="70652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47625" cap="flat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888" tIns="232836" rIns="254888" bIns="232836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spc="100" dirty="0" smtClean="0">
                  <a:latin typeface="Calibri" pitchFamily="34" charset="0"/>
                  <a:cs typeface="Calibri" pitchFamily="34" charset="0"/>
                </a:rPr>
                <a:t>Medical Classifications</a:t>
              </a:r>
              <a:endParaRPr lang="ru-RU" sz="1600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336409" y="3125703"/>
              <a:ext cx="1731385" cy="1486697"/>
            </a:xfrm>
            <a:custGeom>
              <a:avLst/>
              <a:gdLst>
                <a:gd name="connsiteX0" fmla="*/ 0 w 1731385"/>
                <a:gd name="connsiteY0" fmla="*/ 743349 h 1486697"/>
                <a:gd name="connsiteX1" fmla="*/ 371674 w 1731385"/>
                <a:gd name="connsiteY1" fmla="*/ 0 h 1486697"/>
                <a:gd name="connsiteX2" fmla="*/ 1359711 w 1731385"/>
                <a:gd name="connsiteY2" fmla="*/ 0 h 1486697"/>
                <a:gd name="connsiteX3" fmla="*/ 1731385 w 1731385"/>
                <a:gd name="connsiteY3" fmla="*/ 743349 h 1486697"/>
                <a:gd name="connsiteX4" fmla="*/ 1359711 w 1731385"/>
                <a:gd name="connsiteY4" fmla="*/ 1486697 h 1486697"/>
                <a:gd name="connsiteX5" fmla="*/ 371674 w 1731385"/>
                <a:gd name="connsiteY5" fmla="*/ 1486697 h 1486697"/>
                <a:gd name="connsiteX6" fmla="*/ 0 w 1731385"/>
                <a:gd name="connsiteY6" fmla="*/ 743349 h 148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1385" h="1486697">
                  <a:moveTo>
                    <a:pt x="0" y="743349"/>
                  </a:moveTo>
                  <a:lnTo>
                    <a:pt x="371674" y="0"/>
                  </a:lnTo>
                  <a:lnTo>
                    <a:pt x="1359711" y="0"/>
                  </a:lnTo>
                  <a:lnTo>
                    <a:pt x="1731385" y="743349"/>
                  </a:lnTo>
                  <a:lnTo>
                    <a:pt x="1359711" y="1486697"/>
                  </a:lnTo>
                  <a:lnTo>
                    <a:pt x="371674" y="1486697"/>
                  </a:lnTo>
                  <a:lnTo>
                    <a:pt x="0" y="743349"/>
                  </a:lnTo>
                  <a:close/>
                </a:path>
              </a:pathLst>
            </a:custGeom>
            <a:ln w="47625" cap="flat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8174" tIns="244244" rIns="268173" bIns="244244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spc="100" dirty="0" smtClean="0">
                  <a:latin typeface="Calibri" pitchFamily="34" charset="0"/>
                  <a:cs typeface="Calibri" pitchFamily="34" charset="0"/>
                </a:rPr>
                <a:t>Analytic Tools</a:t>
              </a:r>
              <a:endParaRPr lang="ru-RU" sz="1600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293298" y="3803987"/>
              <a:ext cx="1638233" cy="1406732"/>
            </a:xfrm>
            <a:custGeom>
              <a:avLst/>
              <a:gdLst>
                <a:gd name="connsiteX0" fmla="*/ 0 w 1638233"/>
                <a:gd name="connsiteY0" fmla="*/ 703366 h 1406732"/>
                <a:gd name="connsiteX1" fmla="*/ 351683 w 1638233"/>
                <a:gd name="connsiteY1" fmla="*/ 0 h 1406732"/>
                <a:gd name="connsiteX2" fmla="*/ 1286550 w 1638233"/>
                <a:gd name="connsiteY2" fmla="*/ 0 h 1406732"/>
                <a:gd name="connsiteX3" fmla="*/ 1638233 w 1638233"/>
                <a:gd name="connsiteY3" fmla="*/ 703366 h 1406732"/>
                <a:gd name="connsiteX4" fmla="*/ 1286550 w 1638233"/>
                <a:gd name="connsiteY4" fmla="*/ 1406732 h 1406732"/>
                <a:gd name="connsiteX5" fmla="*/ 351683 w 1638233"/>
                <a:gd name="connsiteY5" fmla="*/ 1406732 h 1406732"/>
                <a:gd name="connsiteX6" fmla="*/ 0 w 1638233"/>
                <a:gd name="connsiteY6" fmla="*/ 703366 h 140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8233" h="1406732">
                  <a:moveTo>
                    <a:pt x="0" y="703366"/>
                  </a:moveTo>
                  <a:lnTo>
                    <a:pt x="351683" y="0"/>
                  </a:lnTo>
                  <a:lnTo>
                    <a:pt x="1286550" y="0"/>
                  </a:lnTo>
                  <a:lnTo>
                    <a:pt x="1638233" y="703366"/>
                  </a:lnTo>
                  <a:lnTo>
                    <a:pt x="1286550" y="1406732"/>
                  </a:lnTo>
                  <a:lnTo>
                    <a:pt x="351683" y="1406732"/>
                  </a:lnTo>
                  <a:lnTo>
                    <a:pt x="0" y="70336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47625" cap="flat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3747" tIns="231860" rIns="253747" bIns="23186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spc="100" dirty="0" smtClean="0">
                  <a:latin typeface="Calibri" pitchFamily="34" charset="0"/>
                  <a:cs typeface="Calibri" pitchFamily="34" charset="0"/>
                </a:rPr>
                <a:t>Financial Accounting and Management</a:t>
              </a:r>
              <a:endParaRPr lang="ru-RU" sz="16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4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828800"/>
            <a:ext cx="9982200" cy="317738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i="1" dirty="0">
                <a:latin typeface="Calibri" pitchFamily="34" charset="0"/>
                <a:cs typeface="Calibri" pitchFamily="34" charset="0"/>
              </a:rPr>
              <a:t>New Modules are coming with New Ideas…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44872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5335" y="1066800"/>
            <a:ext cx="1028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36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Health Management Information System Website</a:t>
            </a:r>
            <a:br>
              <a:rPr lang="en-US" sz="36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3600" b="1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500" y="2590800"/>
            <a:ext cx="8534400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en-US" sz="2400" kern="0" spc="100" dirty="0" smtClean="0">
                <a:solidFill>
                  <a:srgbClr val="DAEDEF">
                    <a:lumMod val="50000"/>
                  </a:srgbClr>
                </a:solidFill>
                <a:latin typeface="Calibri" pitchFamily="34" charset="0"/>
                <a:cs typeface="Calibri" pitchFamily="34" charset="0"/>
                <a:hlinkClick r:id="rId2"/>
              </a:rPr>
              <a:t>http://ehealth.moh.gov.ge/Hmis/Portal/Default.aspx</a:t>
            </a:r>
            <a:endParaRPr lang="ka-GE" sz="2400" kern="0" spc="100" dirty="0" smtClean="0">
              <a:solidFill>
                <a:srgbClr val="DAEDEF">
                  <a:lumMod val="50000"/>
                </a:srgbClr>
              </a:solidFill>
              <a:latin typeface="Sylfaen" pitchFamily="18" charset="0"/>
              <a:cs typeface="Calibri" pitchFamily="34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endParaRPr lang="ka-GE" sz="2400" kern="0" spc="100" dirty="0">
              <a:solidFill>
                <a:srgbClr val="DAEDEF">
                  <a:lumMod val="50000"/>
                </a:srgbClr>
              </a:solidFill>
              <a:latin typeface="Sylfaen" pitchFamily="18" charset="0"/>
              <a:cs typeface="Calibri" pitchFamily="34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en-US" sz="1400" b="1" i="1" kern="0" spc="1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User Manuals and Video Tutorials in English language can be found in Help menu of each module.</a:t>
            </a:r>
            <a:endParaRPr lang="ka-GE" sz="1400" b="1" i="1" kern="0" spc="100" dirty="0">
              <a:solidFill>
                <a:srgbClr val="C00000"/>
              </a:solidFill>
              <a:latin typeface="Sylfaen" pitchFamily="18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953000"/>
            <a:ext cx="71628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Thank you for attention!</a:t>
            </a:r>
          </a:p>
        </p:txBody>
      </p:sp>
    </p:spTree>
    <p:extLst>
      <p:ext uri="{BB962C8B-B14F-4D97-AF65-F5344CB8AC3E}">
        <p14:creationId xmlns:p14="http://schemas.microsoft.com/office/powerpoint/2010/main" val="10018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04800"/>
            <a:ext cx="6629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Goal of Health Management Information System</a:t>
            </a:r>
            <a:endParaRPr lang="en-US" sz="2800" b="1" kern="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304800"/>
            <a:ext cx="44958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Health Management Information System  – Main Characteristics</a:t>
            </a:r>
            <a:endParaRPr lang="en-US" sz="2400" b="1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62000" y="2438400"/>
            <a:ext cx="5410199" cy="376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en-US" sz="2000" b="1" kern="1600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Policy and management decision making based on reliable data</a:t>
            </a: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en-US" sz="2000" b="1" kern="1600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Improved standardization and transparency of </a:t>
            </a:r>
            <a:r>
              <a:rPr lang="en-US" sz="2000" b="1" kern="1600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processes including service quality</a:t>
            </a:r>
            <a:endParaRPr lang="en-US" sz="2000" b="1" kern="1600" dirty="0">
              <a:solidFill>
                <a:schemeClr val="tx1"/>
              </a:solidFill>
              <a:latin typeface="Calibri" pitchFamily="34" charset="0"/>
              <a:ea typeface="Adobe Fan Heiti Std B" pitchFamily="34" charset="-128"/>
              <a:cs typeface="Calibri" pitchFamily="34" charset="0"/>
            </a:endParaRP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en-US" sz="2000" b="1" kern="1600" dirty="0" smtClean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Improved </a:t>
            </a:r>
            <a:r>
              <a:rPr lang="en-US" sz="2000" b="1" kern="1600" dirty="0">
                <a:solidFill>
                  <a:schemeClr val="tx1"/>
                </a:solidFill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efficiency and control of healthcare programs</a:t>
            </a:r>
          </a:p>
          <a:p>
            <a:pPr marL="0" indent="0" fontAlgn="ctr">
              <a:lnSpc>
                <a:spcPct val="100000"/>
              </a:lnSpc>
              <a:buNone/>
            </a:pPr>
            <a:endParaRPr lang="en-US" sz="2000" kern="1600" spc="1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7471064" y="1905000"/>
            <a:ext cx="434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Information privacy and security 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Common standard for data registration to ensure international comparability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Operational effectiveness and optimization of administration resources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Real-time monitoring of financial/healthcare data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sz="19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Reliable </a:t>
            </a: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statistics and analysis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en-US" sz="19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Effective management of knowledge and experience; evidence–based clinical decision making</a:t>
            </a:r>
            <a:endParaRPr lang="ka-GE" sz="2000" dirty="0"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98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058400" cy="1524000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Pharmaceutical Activity Components</a:t>
            </a:r>
            <a: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5562600" cy="4114801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National Drug Code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System (NDC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Pharmacy Module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Pharmaceutical Products Module 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E-Prescribing Module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E-Services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Pharmacy and Healthcare Network Information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Portal</a:t>
            </a:r>
          </a:p>
          <a:p>
            <a:pPr lvl="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Electronic Drug Registration in eCTD (Common Technical Document) Module</a:t>
            </a:r>
            <a:endParaRPr lang="en-US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1828800"/>
            <a:ext cx="0" cy="4495800"/>
          </a:xfrm>
          <a:prstGeom prst="line">
            <a:avLst/>
          </a:prstGeom>
          <a:ln w="444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09800"/>
            <a:ext cx="3225800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Autofit/>
          </a:bodyPr>
          <a:lstStyle/>
          <a:p>
            <a:pPr algn="ctr"/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Functional Architecture of Pharmaceutical </a:t>
            </a:r>
            <a: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Activity Components</a:t>
            </a:r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760924"/>
            <a:ext cx="4248915" cy="1232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endParaRPr lang="en-US" sz="1200" b="1" spc="1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334000"/>
            <a:ext cx="4267200" cy="1187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endParaRPr lang="en-US" sz="1200" b="1" spc="1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9829800" cy="495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3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National Drug Code System (NDC)</a:t>
            </a:r>
            <a:endParaRPr lang="ka-GE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828800"/>
            <a:ext cx="4800600" cy="621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100" dirty="0" smtClean="0">
                <a:latin typeface="Calibri" pitchFamily="34" charset="0"/>
                <a:cs typeface="Calibri" pitchFamily="34" charset="0"/>
              </a:rPr>
              <a:t>Weaknesses Revealed by Situational Analysis </a:t>
            </a:r>
            <a:endParaRPr lang="ka-GE" sz="1600" b="1" spc="100" dirty="0">
              <a:cs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3400" y="2756848"/>
            <a:ext cx="464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Invalid methodology of government supervision</a:t>
            </a:r>
          </a:p>
          <a:p>
            <a:endParaRPr lang="ka-GE" sz="2000" dirty="0" smtClean="0"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Problems with timely and qualified identification of products</a:t>
            </a:r>
            <a:endParaRPr lang="ka-GE" sz="2000" dirty="0" smtClean="0">
              <a:cs typeface="Calibri" pitchFamily="34" charset="0"/>
            </a:endParaRPr>
          </a:p>
          <a:p>
            <a:endParaRPr lang="ka-GE" sz="2000" dirty="0" smtClean="0"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Mechanically and differently interpreted data</a:t>
            </a:r>
          </a:p>
          <a:p>
            <a:endParaRPr lang="ka-GE" sz="2000" dirty="0" smtClean="0"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Limited opportunities for marketing research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41423" y="1825150"/>
            <a:ext cx="5012377" cy="61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pc="1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Benefits of the System</a:t>
            </a:r>
            <a:endParaRPr lang="ka-GE" b="1" spc="100" dirty="0">
              <a:solidFill>
                <a:schemeClr val="bg1"/>
              </a:solidFill>
              <a:latin typeface="Sylfaen" pitchFamily="18" charset="0"/>
              <a:cs typeface="Calibri" pitchFamily="34" charset="0"/>
            </a:endParaRPr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6553200" y="2735282"/>
            <a:ext cx="5105400" cy="3665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Finding items at any stage of product flow </a:t>
            </a:r>
            <a:r>
              <a:rPr lang="en-US" sz="1800" i="1" dirty="0" smtClean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(import/export, transportation, logistics, distribution, pharmacy supplies and sales)</a:t>
            </a:r>
          </a:p>
          <a:p>
            <a:pPr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Monitoring and control of drug flow. Namely: software support for withdrawal of drugs from the market </a:t>
            </a:r>
          </a:p>
          <a:p>
            <a:pPr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Reduce inventory, labor and administrative expenses</a:t>
            </a:r>
          </a:p>
          <a:p>
            <a:pPr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Basic support for marketing researches</a:t>
            </a:r>
            <a:endParaRPr lang="ka-GE" sz="1800" dirty="0" smtClean="0">
              <a:solidFill>
                <a:schemeClr val="tx1"/>
              </a:solidFill>
              <a:latin typeface="+mj-lt"/>
              <a:ea typeface="Times New Roman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04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/>
          <a:lstStyle/>
          <a:p>
            <a:pPr algn="ctr"/>
            <a:r>
              <a:rPr lang="en-US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National Drug </a:t>
            </a: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Code (NDC)</a:t>
            </a:r>
            <a:endParaRPr lang="en-US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70" y="4433170"/>
            <a:ext cx="11187830" cy="2133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National Drug Code (NDC)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 a unique product identifier and consists of 2 segments. Segments are filled out automatically at different stages</a:t>
            </a:r>
            <a:endParaRPr lang="ka-GE" sz="2200" dirty="0">
              <a:solidFill>
                <a:schemeClr val="tx1"/>
              </a:solidFill>
              <a:cs typeface="Calibri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Segment 1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 generated while registering  the product and includes its “Registration 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umber” and also other important information, such as manufacturer/importer, pharmacological characteristics of product, period for permission on the marketplace, visual image, etc. </a:t>
            </a:r>
            <a:endParaRPr lang="ka-GE" sz="2200" dirty="0">
              <a:solidFill>
                <a:schemeClr val="tx1"/>
              </a:solidFill>
              <a:cs typeface="Calibri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Segment 2</a:t>
            </a:r>
            <a:r>
              <a:rPr lang="en-US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 assigned by the customs department during the import process and is automatically entered into the Pharmaceutical Products Module. In case of local production a manufacturer enters serial numbers of every batch into special electronic forms</a:t>
            </a:r>
            <a:endParaRPr lang="en-US" sz="2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ka-GE" b="1" dirty="0"/>
          </a:p>
        </p:txBody>
      </p:sp>
      <p:sp>
        <p:nvSpPr>
          <p:cNvPr id="17" name="Rectangle 16"/>
          <p:cNvSpPr/>
          <p:nvPr/>
        </p:nvSpPr>
        <p:spPr>
          <a:xfrm>
            <a:off x="6781802" y="1958481"/>
            <a:ext cx="4876798" cy="1851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Finding and withdrawal of product from the market</a:t>
            </a:r>
            <a:endParaRPr lang="ka-GE" sz="1600" b="1" dirty="0" smtClean="0">
              <a:solidFill>
                <a:prstClr val="black"/>
              </a:solidFill>
              <a:cs typeface="Calibri" pitchFamily="34" charset="0"/>
            </a:endParaRPr>
          </a:p>
          <a:p>
            <a:endParaRPr lang="ka-GE" sz="1600" b="1" dirty="0" smtClean="0">
              <a:solidFill>
                <a:prstClr val="black"/>
              </a:solidFill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Monitoring product distribution </a:t>
            </a:r>
            <a:endParaRPr lang="ka-GE" sz="1600" b="1" dirty="0" smtClean="0">
              <a:solidFill>
                <a:prstClr val="black"/>
              </a:solidFill>
              <a:cs typeface="Calibri" pitchFamily="34" charset="0"/>
            </a:endParaRPr>
          </a:p>
          <a:p>
            <a:endParaRPr lang="ka-GE" sz="1600" b="1" dirty="0" smtClean="0">
              <a:solidFill>
                <a:prstClr val="black"/>
              </a:solidFill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Common standard for exchange of information between parties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" y="4191000"/>
            <a:ext cx="112014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284846" y="2556510"/>
            <a:ext cx="2773054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1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75280644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041879" y="2556510"/>
            <a:ext cx="349021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500" b="1" dirty="0" smtClean="0">
                <a:solidFill>
                  <a:srgbClr val="C00000"/>
                </a:solidFill>
                <a:cs typeface="Calibri" pitchFamily="34" charset="0"/>
              </a:rPr>
              <a:t>-</a:t>
            </a:r>
            <a:endParaRPr lang="en-US" sz="45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19200" y="2556510"/>
            <a:ext cx="192786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1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009067</a:t>
            </a:r>
          </a:p>
        </p:txBody>
      </p:sp>
      <p:sp>
        <p:nvSpPr>
          <p:cNvPr id="6" name="Right Bracket 5"/>
          <p:cNvSpPr/>
          <p:nvPr/>
        </p:nvSpPr>
        <p:spPr>
          <a:xfrm rot="5400000">
            <a:off x="2095143" y="2389758"/>
            <a:ext cx="148663" cy="1472628"/>
          </a:xfrm>
          <a:prstGeom prst="rightBracket">
            <a:avLst>
              <a:gd name="adj" fmla="val 20504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Right Bracket 39"/>
          <p:cNvSpPr/>
          <p:nvPr/>
        </p:nvSpPr>
        <p:spPr>
          <a:xfrm rot="5400000">
            <a:off x="4569637" y="1992988"/>
            <a:ext cx="148661" cy="2266166"/>
          </a:xfrm>
          <a:prstGeom prst="rightBracket">
            <a:avLst>
              <a:gd name="adj" fmla="val 20504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1" name="Right Bracket 40"/>
          <p:cNvSpPr/>
          <p:nvPr/>
        </p:nvSpPr>
        <p:spPr>
          <a:xfrm rot="16200000" flipV="1">
            <a:off x="3510666" y="198610"/>
            <a:ext cx="178996" cy="4353774"/>
          </a:xfrm>
          <a:prstGeom prst="rightBracket">
            <a:avLst>
              <a:gd name="adj" fmla="val 11990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535239" y="2062872"/>
            <a:ext cx="0" cy="223128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170786" y="1600200"/>
            <a:ext cx="744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NDC</a:t>
            </a:r>
            <a:endParaRPr lang="ru-RU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171700" y="3200400"/>
            <a:ext cx="0" cy="223128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671060" y="3200400"/>
            <a:ext cx="0" cy="223128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066800" y="3457995"/>
            <a:ext cx="2281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Registration 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Number</a:t>
            </a:r>
            <a:endParaRPr lang="ru-RU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213409" y="3446120"/>
            <a:ext cx="968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Serial 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Number</a:t>
            </a:r>
            <a:endParaRPr lang="ru-RU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6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Pharmacy Module</a:t>
            </a:r>
            <a:endParaRPr lang="en-US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853005"/>
            <a:ext cx="4800600" cy="67694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>
                <a:latin typeface="Calibri" pitchFamily="34" charset="0"/>
                <a:cs typeface="Calibri" pitchFamily="34" charset="0"/>
              </a:rPr>
              <a:t>Weaknesses Revealed by Situational Analysis </a:t>
            </a:r>
            <a:endParaRPr lang="ka-GE" b="1" spc="100" dirty="0">
              <a:cs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36475" y="1828800"/>
            <a:ext cx="5017325" cy="67694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pc="1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Benefits of the Module</a:t>
            </a:r>
            <a:endParaRPr lang="ka-GE" b="1" spc="100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484961" y="2819400"/>
            <a:ext cx="492660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Centralized registration, identification (according to activity types) and management of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all registered and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functioning countrywide </a:t>
            </a:r>
          </a:p>
          <a:p>
            <a:pPr fontAlgn="ctr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Standardization of business processes and relevant information flows and fast and flexible analysis as a result of it</a:t>
            </a:r>
          </a:p>
          <a:p>
            <a:pPr fontAlgn="ctr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Automation and monitoring of inspection of pharmacies and pharmaceuticals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2860344"/>
            <a:ext cx="4961860" cy="395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Inflexible platform for registration and control of information on pharmacies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Exchange of big volume of paper-based information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bureaucratic impediments </a:t>
            </a:r>
            <a:endParaRPr lang="ka-GE" sz="20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ka-GE" sz="2000" dirty="0">
              <a:solidFill>
                <a:schemeClr val="tx1"/>
              </a:solidFill>
              <a:cs typeface="Calibri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Duplicated and non-centralized data</a:t>
            </a:r>
            <a:r>
              <a:rPr lang="ka-GE" sz="2000" dirty="0" smtClean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reports, difficulties of monitoring and analysis </a:t>
            </a:r>
            <a:endParaRPr lang="ka-GE" sz="20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ka-GE" sz="1200" spc="1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ka-GE" sz="1200" dirty="0"/>
          </a:p>
        </p:txBody>
      </p:sp>
    </p:spTree>
    <p:extLst>
      <p:ext uri="{BB962C8B-B14F-4D97-AF65-F5344CB8AC3E}">
        <p14:creationId xmlns:p14="http://schemas.microsoft.com/office/powerpoint/2010/main" val="3792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Pharmaceutical Products Module</a:t>
            </a:r>
            <a:endParaRPr lang="en-US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7331" y="1837660"/>
            <a:ext cx="4844269" cy="67694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100" dirty="0" smtClean="0">
                <a:latin typeface="Calibri" pitchFamily="34" charset="0"/>
                <a:cs typeface="Calibri" pitchFamily="34" charset="0"/>
              </a:rPr>
              <a:t>Weaknesses Revealed by Situational Analysis </a:t>
            </a:r>
            <a:endParaRPr lang="ka-GE" sz="1600" b="1" spc="100" dirty="0"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8270" y="1837660"/>
            <a:ext cx="4995530" cy="67694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pc="1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Benefits of </a:t>
            </a:r>
            <a:r>
              <a:rPr lang="en-US" b="1" spc="1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the Module </a:t>
            </a:r>
            <a:endParaRPr lang="en-US" b="1" spc="1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553201" y="2819400"/>
            <a:ext cx="491933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complete list of pharmaceuticals permitted in Georgia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Opportunity for real-time exchange of information on import/export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with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Customs according to the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NDC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Ensure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finding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pharmaceuticals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by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unique drug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code – so called </a:t>
            </a:r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NDC 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Ensure access to pharmacological and scientific information </a:t>
            </a:r>
            <a:r>
              <a:rPr lang="en-US" sz="16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(drug annotations, clinical studies, etc.)</a:t>
            </a:r>
            <a:endParaRPr lang="ka-GE" sz="16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Provision of transparent information on manufacturers, packers and trading license holders in future</a:t>
            </a:r>
            <a:endParaRPr lang="en-US" sz="16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endParaRPr lang="en-US" sz="13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199" y="2819400"/>
            <a:ext cx="4994392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Lack of common drug database and resources needed for its development</a:t>
            </a:r>
          </a:p>
          <a:p>
            <a:pPr>
              <a:spcBef>
                <a:spcPct val="20000"/>
              </a:spcBef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Problem with searching and finding big volume of paper-based information on pharmaceutical products</a:t>
            </a:r>
          </a:p>
          <a:p>
            <a:pPr>
              <a:spcBef>
                <a:spcPct val="20000"/>
              </a:spcBef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Flaws caused by methodological and technical problems related to process management and automation</a:t>
            </a:r>
          </a:p>
          <a:p>
            <a:pPr>
              <a:spcBef>
                <a:spcPct val="20000"/>
              </a:spcBef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Unstandardized form of existing databases and data and complicated analysis as a result of it</a:t>
            </a:r>
            <a:endParaRPr lang="ka-GE" sz="1600" dirty="0" smtClean="0"/>
          </a:p>
          <a:p>
            <a:pPr>
              <a:spcBef>
                <a:spcPct val="20000"/>
              </a:spcBef>
              <a:defRPr/>
            </a:pPr>
            <a:endParaRPr lang="ka-GE" sz="1300" dirty="0" smtClean="0"/>
          </a:p>
        </p:txBody>
      </p:sp>
    </p:spTree>
    <p:extLst>
      <p:ext uri="{BB962C8B-B14F-4D97-AF65-F5344CB8AC3E}">
        <p14:creationId xmlns:p14="http://schemas.microsoft.com/office/powerpoint/2010/main" val="35158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2" y="99220"/>
            <a:ext cx="10675938" cy="1325563"/>
          </a:xfrm>
        </p:spPr>
        <p:txBody>
          <a:bodyPr/>
          <a:lstStyle/>
          <a:p>
            <a:pPr algn="ctr"/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E-Prescribing Module </a:t>
            </a:r>
            <a:endParaRPr lang="ka-GE" b="1" spc="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Calibri" pitchFamily="34" charset="0"/>
            </a:endParaRPr>
          </a:p>
        </p:txBody>
      </p:sp>
      <p:sp>
        <p:nvSpPr>
          <p:cNvPr id="100" name="AutoShape 4" descr="data:image/jpeg;base64,/9j/4AAQSkZJRgABAQAAAQABAAD/2wBDAAkGBwgHBgkIBwgKCgkLDRYPDQwMDRsUFRAWIB0iIiAdHx8kKDQsJCYxJx8fLT0tMTU3Ojo6Iys/RD84QzQ5Ojf/2wBDAQoKCg0MDRoPDxo3JR8lNzc3Nzc3Nzc3Nzc3Nzc3Nzc3Nzc3Nzc3Nzc3Nzc3Nzc3Nzc3Nzc3Nzc3Nzc3Nzc3Nzf/wAARCACdAKUDASIAAhEBAxEB/8QAGgAAAgMBAQAAAAAAAAAAAAAABAUAAgMBB//EAEAQAAEDAwIDBAcGBAUEAwAAAAECAxEABCESMQUTUSJBYYEUFSMycZGSU6GxwdHwJULh8SQ1Q1JzBjOC8jRUo//EABgBAQEBAQEAAAAAAAAAAAAAAAABAgME/8QAIREBAAIDAQACAgMAAAAAAAAAAAExAhJREVJhEyEDMkH/2gAMAwEAAhEDEQA/APRmnLdSlJLtqkpWoAPM8syBmJiQPCrzbpb5vNtFtpKZ0NBRMkREdZgQM1Lqw4e8pLlyIUCtYSXoypMkxOTFRFtYN27oS7DbqQlazcagSkAZUTvkb5ON67bz1w0hQLtw62yXrIPLnShTUKmAYInBggwc1oXLAuIQh6yKnAVoACSFIkDf4mJnNYt8N4U02hlAhCQXEo58gAkKUYnqgE/A1UcJ4UhIY5mnok3cEkkGd9zAz+tN56aQJaSw+rQyuzUtOrUnljVhRG0z3RWoszqyi2joGYrG1tOH294u5t1IDywon2wMydRMTj+lG+kskoAdalcaRzEgmdsTNWMuyTjyE9Ft/sWvpFT0W3+xa+kfpXE3bCwSl5qANWXEjGwO9W57ZmHGTCdR9qnAmJ361reOprPHPRbf7Fr6R+lT0W3+xa+kfpXDdW6RKn2QOpdR0k99Q3VuNIL7MqyBzkZHhnNTeOppPE9GY+xa+gVPRmPsGvoFc9IbKdSXGiImeamIO3fWXpjalBKbi01HYc5Jn761vHV1+m3ozH2LX0CuejMd7Lf0Crm2vT/InyIqhsr0/wAo+urtj08nici2G7TX0Cqlq1H+k39AqegXh3Qn6qnoF3/sT9Qq7Y9TyeK6LX7Fs/8AgKnLt+5hr6RV/QLrvbH1Cuiwufsh9Qq7YdTXLjPlsfYtfQP0qcq3+xa+gVsLG5+z+8V30G5/2feKm+PV1njHksfYtfQP0qVd1l5nTqb38R+tSm2PU1+gSuIqbcQlNqXU6B7TmpEHOIOa3N40pRSQnTvOsH44ij7O0Mc4rBQttGlspwggZM98/vw6lltuxlx5Kk6Z5xjAjeuG2HHWMMvLJzxJYWQLIkAwFB5IkT+H9fPZF4laQVtJQYSQCsEg9Djuo1h20aSEu3rDhUrs6lJn4Y+Irb0ixhJ51vCiQO2M/uR86bY8NMuk73EnEPFLVnzUHGvnJGI+dXY4jze0u3U0QqDqcBO24jxxTU3FgNUvW40+9K04xP4VOdZaw2pxlKyYCVEAnMbGm+HDWegDdM5nv3yKgu2RtjzH6U35CPs01PR0fZp+6r+TD4rpl0o9KY06caemoR+FQ3TJGe4R7wxTf0dPc2n5Ch7u3QhJcU8hhKRlRAgZ757qfkw+Jrl0B6WzETjaNQrguWJkRJzuP0opq1U8Fcu+QtMY0oSY/f5UW3alClFRSsKMgFIxTfD4mmXS4cRGwdX9dQ8RSN3VfXUWbdsJ1cTaTiRr0Z8fHb7qZNttOIC20tqQoSlQjIpvh8U0y6W+sRP/AHF/XVV8RIQShSlKjCS5E+cVq4WA46fWLKQiSpPZOjYGfhP30Qh+yUUoS9bqWYAAWJJ2pvh8V0y6WDiz6mlq5TiVpSVJQX09owezO3metDo41xDkBbtkrUor9mi9bJTCjpmcZEHwp1etNpKJuEW5gmCB2hicHp+dDKXbJg+sWgEmFSE5IwZ864ZxGU+xMw3jExH7Y2PE3X2ZudVssQClVwhU4BkEd0kjyoj0xH/2v/1FFOpZctOYhxCG1AKDqYiPjQbirdEFzibKSciQgCK4z/DPv95ajL6gNd3s6RzgYn/VB7/hUo65bBYYKS24CmdYA7W2alenDHzGIc8vfR1of8EyYk8sGPKqKn1eYtEk8vFviDj3enhVrPFgzmPZDPlWepJ4Zq9LGktT6RM4j3qk21FAyFB3HAgST2nJaj3RPfJ6bd3StEDDaVcGCQVbQ2dGBn8v/GsFKSSknj0JJGlPYzgQD3nr51YqSoISONgGTB7Mq92R+/8AdQRaCHNPqJCk6Y1+yxGAImdsUQHHCjX6rIWJISSiSd9560OoLOkjjoxEjSgyTA+U/jV+YkLk8XQAIlK9ImDmelPAULi6DwbNmpSD/qJWmBnpM7UZSpCmkXKZ4ooDuYWUwrJHeJIkj5U2BEVmCHKH4hPoy4tBdz/onT2vqxRMihr9aEWyiq4FuJHtSYjNVWdgo5mwNrI2JR8uyfGjDtQvD3EFvR6am6WCSVgifuoome+gSLb5jfLc4ClxtQAUmUYAmN4/Z+NMLJ55altuWK7ZCUjSVKQQd5ACSf2aCbnSSOMAYTJIGPhPWmjJhpA1hzA7eO1jegWLCuZcEcDSome2S37bI8fx/wBtS2SEOs6OAhkasLhocvtZODInfFUWpIXczxyB2oTCfY5T+G2etdYPtmgeOB06xKAEDXkYxnoKAziE+zixFyYJBgdk4gZ6n8M0BpcIUT/0+2olWQS3nxzR3E5Jbi9NqACVQPeGJPl+dAuKBCieNBA1EakjAzkZMb0DEjVw5Ids0iUCbaAY8OmPypeQsq1eoEFZUNRJbweoJ/GmDZnhqCi6CjyxD6tlY3PxpXqToSr1+eWcpIjbvkzQH3U8i3lHKOnKBHZ2xjpUqXMci37ZX2ffP82BmpWopmbEWc+gMwJPKTA8hVFajw8n0Ycwt/8AYnEx7tWspPD2IMeyTnpgVXs+rc3R08rNwcHb3vjUm1igR5nMMcFTJnUvUjPZE+OdvKraVqSkK4S3oJ7SSpJj3Y7v7aa4pxrUgq40AmZSkFvOBAOJPXzq2tBQFDi6YEysFEbAfDeN+tBm4XGi3yuCJOr3iko7MSc+YFQM+kABzgzbZIGVaTAkYx4fhVluN81oq4yAtOdILfaBjuj9zVlL0Ep9boSpIHvBvEd576SN7VsuEl+wQzpjSSUq7/D4TR4GKUpLYfQj1qpK5PsSUAqM9CJzBGPKmoGMmswQ7FD3iZZUAwl849mrYic/dREUNxAD0VZVcm2AiXRHZ+eKqq2CAUBxVoLZeRpkHGOnl8qKUP70JYkqMi+FyAIIGjB69n4GiyKBHCwEn1GlYO4lMpwevw+/5MLJ15xa23LJVshCRpJUCDuIEfAfOgCUI0E8c5ZjElMKEHPa/ePjTCyQpSi96aq4bcSCgaUgDxEDP9KAJzXzLnTwZBMntFSfbZHh3+PSuMA81mOCJZAUIVKOx2t8eZrri2puQeNADONSJZykHbptnrVmXEc1seukOkr9yW+0dWBjPQY86AjiSSVN6bJNyYJBMdk4/H8qCcSvUvTwVtRnYlPa8dqO4jpBRqvFW4AVIB94Yk+X50uloDSrjiwQYnUAf0yaBmQfVw1WkEtiWAQY6il2hxKxp4I0pWoFRkAT1Bimam1N2XLXcK1JSEl5feeppTrZKUqPHlaTlJ1JEigPuQeRbygNnTlA/lwMVKlxHo9vpcLg04Wf5sDNStxTE23siRw63IEnkpgdcVXUtXD5VagrLf8A8cqEbe7O3hVrHPD7fJHsU5HwrIKbVwrs3ay2G49J1ZxjVNZm2ooJK+ZI4EnWT216kQeyJg7+G3d8KjgUbcBXBEqH2ZUk7BMeH/rVFLZ1p/jy4kaUam590ROJPXPXOKtzGihCE8cUComFyglWE7Yj/wBqo5EdtHAU605ElE9w7u+PwrriJCJ4GlSSDIKm5SRtVQttRH8fntdjSW+mx671bmWwacSvjaivUUlwKQCgxtER/Ke7rUkapfdU6meDqQZ98qQYzvv50SxcXheS27ZlKIEuhYifhVGr+zZZOu/Q4lMkuqWmAJ7yMDcUWw82+gLacS4mfeSZEis/6Q1obiGbRz/DC5x/2jHb8M4+dEzQvEYNsoG5Xb7DmoiUzjvBG5qq5YGQr/B+jHGMZ36fvNFE9aC4cCfaJv1XbcETCSJ+KQP2aNPWkhG5qWgIXwJDqFAakynG/cr95phZPvLWttdiq3QgDSSpJCpnaKWPqbCAkcfLCykaVEpg4Oc7/dtTWxuLdaAyxdJuVtpGohYUY6mPgflQArLnMuSOCpmT2itI52R+O+elctSrmM6eBhmFe8VI9mNWTjzNUWpjXdfx1wAapSFp9jlM7CcbZ6123W2Xmo/6gU+QsS3qb7Z1YGB5Y86A3iMy2fQU3JAVBUfdMj7j+VBLCwVaOBtrheO2kT47UZxLTqbCr1VthWBjUMTsdx+dLZtg1J489o7lhW3xO396Buta3LDW9bSspBWxIPxE99Kwp4mfUTesqyS4kCeoMZ/vTJBB4ajRdkgoGm4VmdoPnSta7WUn146lEjSA5MjxPf30DC5nkW+psNHT7g/l2xUrj5Sba20OF0aMLJyrAzUrUUxNiLAfw63/AOFP4VRAWLBQ9CQhekxbSmD0HTNX4f8A5dbf8KfwFYp0p4Y4FXiiNKpfyCMb1JuWopgVPa5HBUlRnUvW3kaRPfJ6ZHdmBFXCnoR/B0hJ3GtHZ2g/j8qFUpkOJnjyxJASgrRvpETiT186jhYKWirjq0nWQlYcSJwmRtB7vqqjdIXqn1IlJ1b6mseO9WQt9T2lzhCUjVBc1oOJOevj51ipbA0/xwpVpElSkdrsgg5HnjrXRyFJITxd1S0RqUhadUEiJEbZqT+gVapdCkNuWDTaSkaloKYBjaKPSlKRCQAOgoexdadZAZuRcaMFeoEn4xROakLCRQ96VBhXLtxcK+zJA1fPFEZoXiKm02yi7c+jJBHtdUR3/lQVsVOHsqsjbJiYlMD6T+4osig+HOtqRy03wu1iTq1JJjyow476BM7zG2gU8CQ4AASlBbkHOwMSf1+NMrRpKUBw26GXVgawgDf4jelIQkgEcccb0gTkQQQd9U/HyphY27jaluqvnblC0gICwmE7mRAzMj5UA6+drf08FbPRZW2OblPn45/21y3LmtkDgaWRq97U17Mas7HzxWSy0V3U8bVHalMp9jlP4bZ61GFI57Q9el5WsS2NPaOoQMd2w/GgPvwvU3osU3OCdRKRoMiN+u/lQSkupKuXwFlR1GO22JHWi+JCVIm8Nv2VSBPaGJODuPzpcstKSpXrtaUEyFJOBMY3/c0DQgnh6ddoJKBqtpBA6p6Gl6Q+FavUDGsntEONxM7gxJ+VHpj1ajRdlQ0Jh85nbPnSxfJEH126hG4Goz4yTQMLqeRb62w2rTlA/lOMeVSqvx6NbaXC6NGFnJVgZqVqKYmxHD/8utv+JP4Cs2+aLFYNo2lYSYYBGlWNtq04ef4dbZj2SfwFYtqa9Wr/AMYpbeky/qMjxme6pNy1FMJuEqxwdkE4UrWnPZExjy8q4v0kJQRwZkwSdOpPZ93bHx+kVQu22pM8cIyNKAtE7CJxPjnrWmtlQQscYMJJ7QUmDhMg9396DriX9I1cJZWrlmBqTAV027660LjSVDhjLa91CU9o5jPx69aql1rXq9dhSU5ITy4jxxtg5qoW0pRLPGVkJAlKChWCYk4Pf37YqTQYWRcLZ5tulhc+6lQM+OPGaJpay01dDXbcRcWEqlXLWkgnG+PD7zTIGBUghKHvioWzhSwH1AYbMdrwziiJpfxO4Sghpx8WyFIKufqAKCCnacd9VWtkDJKrRNuoCBBBn5fAUUqg7F1paiEX6bo9ApJj5UYT86BKPSBo08FaUnEjUkFPTf8AeaPs3rlxxaHbTkISkaTrCp32jbYfOlzi2QhKTxtTK9PZUspAO8khW4/SmVlc27qeWzcofUgDUUrCjHjHw+6gDX6TruCODtE5hRUn2uRHd3+PSoyXuYyBwZppIV72pHsxqyceZxVHHLfXcg8ZXOZTrTLOUztnGN+tdYdYL7Y9dh1RVlAU32zq2wJ6DHnQF8QSslsps27iJyqOycRv4/hQIFxpJHA2NU+6Sj8aN4joBb13imISqQn+YYk+X50E6pgKXq4w+jtZ8D06UDDtHh4C7VOrQNTAIIHUUvm6KgocFZ1yNSlKTv1mJimCCk8NRouSU6Bpf3noqlhNumNXGX0pnAJIPwJP78qA66KuRb8xAbVpyhOydsVKlwU+j2+hZdTpws7qwM1K1FMzbfh/+XW3/Cn8BWaNfq9em0QFaTDAOD4VpYD+HW//AAp/AUOg26eFOKN64poBU3CidQ8ZqTaxTEquNf8Ak7cn3llxOcCe6c7eVd9toSo8HbnPZ5qZSIHh37eVYcy0KhP/AFAvSk4SHUYgDcxOIJycyamq2UhPL42/GtTeoKBkkDviMRPmaDZvnElDnB2wlUTpcSfn+++upcuUKJHCUQoT2XEgzJwfuPnWAfsOZr9dqUkI7YDydJ1AAGRse/HWrI9GbbcaVxh5atOrWVDUgRJMx3xOfKgKQ7eNiW7BvtGSlLoTHZB6ZzI7qZDIBNLLfiXDmUaF8UYWd9TjyZgnHl+lbq4nYoWEOXTSSfdBVE/D5is1ZQyKHvEeyUpLCHV7aVd4nP3TRAzQvEQn0ZWu5XbpJALqN0yYHcetVUsUy3rVapt15GlJBx8RRKhQPDEhaea3xBd22REkpIn4gUcfHagSOqfbZ1I4Kh0CDoC0ggwdpGf600tGkpQHVMIadWkawnP39+5+dKA7aNhIVxtbWoCCtQExORqH7imdnd2z4LTF23cLbSCspUFHpJjvwaANRfC7gJ4Q0cmF8we1yPD479KjBeU40DwZDSQqdQcSdA1bwB8T+zWLi7TmXYPHHsatSEuD2OU9BIjG/WuWztop9kDj67hWvCOYg8w6sCAJxgY86BjxEKJb5dmi4MHKiBpOI+f5UE7zwpejg7S4OJIGrxorinKlvmXjlv2VYQT2hidv3ml7yrQa9fGLpEK3BI0+GBH96Br2vVwKrVOrQJYBEfCgVG5144QytciVagBPXajG+WeGILd2ooLaSl8mSRiDSnmWWhBVxu50/wAvaIMdDjf79qBndTyLfUgNnTlA2TtipXHwn0a2Lay4nRhZ3VgZqVqKYmxFh/ltvifYpx5Cs0qeVw9RVZtpdgxb6wQfCYitLAxw23zHsU58hWCOWOFOAXbqm9KpfM6kj+lSblqKZKXclUeqWjG5LiY2G2O+Y7tqulVwrlg8NaSCqFe0T2BG+3iR5UIpy11oHrx6ZhLetMzpETifHPXNdK7ZQbHrp6TMK1pGo9jwjp9RqjdLl1BPqlqEhOlIdTJx8IEQAP6VqFPlZT6C2jaF6kqByJHXaaCQu0aVK+NPqlspCVuDrBVsDM/0iurcYABVxt5KInVqRpMkjeN/0qSDrZrmrK7mwYaUBCVAhZIz4D9miw0j/aPlQjVuXWUqTfPLSo6gsKGRMju2qzNkWXULF3clCYhoqGnaOk/fUBgEVheqcSwotsB9X2alBIPmaImhOKKQLNzm3SrVED2ySAUfPFFSyceV2XLQMACcKBz0xRSiaC4c6yoqDd96UfEgkfL40aTQKHF3DTUtcGbWQAShLiAe/aRHT50xtkwgLWwhp1QGsJg+U99JVKtkFvVxx9kxglQGoQc9oEf2+NHcMW0q4eLXEnLxWkShSkkNiT0A+/pQVWu61vgcKaVvpUXk+1yN8Y7znpUZcuStoHhDbQ1QVc1HYE+HzxQy1W2u7njVwANWpIcHse0mYgSI2zO9dtl25eZHrx19RWOxqR2zq2gDaceXxoGF/wAyW+XYoud8qIGgyI3+flQYXdxq9Ss6zuOcn8Y/cUTxTl+z13jluNKsIPvDE7dO740tPoqUK1cbudKFaSvXMEQCCdpmgbqLhsAVWqSsoGpgKBHiATg0EVXaVnl8HYJJkrDqQCeu00Wgp9Vo5Vyso5adNwTJIxBpSpdl2FHjdwlBjSEuHPgTQMrsqLLBUgNq05QDIScYqVV8pNralt1TiNGHDuoQMmpWopmbE2A/htvifYpx1wKzbS4nh6gLNtC9JhgQAT0xir8PE8NthMSynPkK6m0KbRxgvvKKgRzCrtCehqTcrFAiq9kxwpjopXNSJGkT3d+2eldV6SUpJ4UwVZ7OtOPdjMfH6fhWvq1Ug+nXcDITzMbAdPOunhqy2kJv7tJSZ1BQJO28jw+80PGQXdKlK+FNhA2GtB7wNvhJrrbt3GlXC0IH8pDiYAic+dXPDXC2B6wup1E6pE7kxt4/cKjfD3EFWu/uXNQPvEYFDx1b18Cvl2zZAMJSpYE+Pf8AKi7dTimwXm0oX3pSrUB50I3YLSoKN9dKGrVClCM9222K0Ys+StJFw+pKRAQpQKdo6VkGRWF2F8pXLaS6cdhWxE5+6a2rG7ZL7RbDrjRP87ZgiqqtilRbC3rZNu5sUpUDj4iiDQ1raKt1km5edEbOKn9/1og7xQKkC4CY9VM90AKSM/0/OmDDaUpCuShpxQBWEgfKRvQb3DXVoCU8Qum1RAUhQEROT13+6jmGuU0lGpS9IjUoyT8aBav0srfjhTBiShRcT7TIiemJ36V1k3XManhDLadXvcxB0DV0HzxWvq5S1Oq9Ou4ckAax2JIPZx4eO5qNcMW2tClX925pVqIUsQrM5xt3fCgvxFKyprl2bb8SdS47BxG/5dKEX6UVqKeEMKIPZKlJEj40fc26nynS+40ACCEd8x+n30O5wxayom/ugSSZSoCP3FBtCzw8By2QVlA1MCCJ7x0oBPpoMjg1tr1dpWtIBPXrTNDBFqGUurCgkJDhyrHfQg4WpShF9dpSDgBew6UF7vVyWOYkIXp7SUmQDjFSuXqeU2wjUpWkEalGSYjJqVuKYm3/2Q=="/>
          <p:cNvSpPr>
            <a:spLocks noChangeAspect="1" noChangeArrowheads="1"/>
          </p:cNvSpPr>
          <p:nvPr/>
        </p:nvSpPr>
        <p:spPr bwMode="auto">
          <a:xfrm>
            <a:off x="63500" y="-566738"/>
            <a:ext cx="122872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5"/>
          <p:cNvSpPr txBox="1">
            <a:spLocks/>
          </p:cNvSpPr>
          <p:nvPr/>
        </p:nvSpPr>
        <p:spPr>
          <a:xfrm>
            <a:off x="6477000" y="2743200"/>
            <a:ext cx="48768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Ensure cost-effective 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care and also opportunity to make </a:t>
            </a: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informed 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decisions through automatic access to different medical and pharmacological resources</a:t>
            </a:r>
            <a:endParaRPr lang="ka-GE" sz="14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Control of the limit for drugs covered under government-funded and private health insurance plans</a:t>
            </a:r>
            <a:endParaRPr lang="ka-GE" sz="1400" b="1" dirty="0" smtClean="0">
              <a:solidFill>
                <a:schemeClr val="tx1"/>
              </a:solidFill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Eradication </a:t>
            </a: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fraud and duplication of care </a:t>
            </a:r>
            <a:endParaRPr lang="ka-GE" sz="1400" b="1" dirty="0">
              <a:solidFill>
                <a:schemeClr val="tx1"/>
              </a:solidFill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Renewal of prescription for patients with chronic diseases without visiting doctors </a:t>
            </a:r>
            <a:endParaRPr lang="ka-GE" sz="1400" b="1" dirty="0">
              <a:solidFill>
                <a:schemeClr val="tx1"/>
              </a:solidFill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Optimization </a:t>
            </a: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timely, human and financial resources  </a:t>
            </a: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based on electronic reporting </a:t>
            </a:r>
            <a:endParaRPr lang="ka-GE" sz="1400" b="1" dirty="0">
              <a:solidFill>
                <a:schemeClr val="tx1"/>
              </a:solidFill>
              <a:cs typeface="Calibri" pitchFamily="34" charset="0"/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Centrally mobilized data; opportunity to gather reliable statistics and make an analysis </a:t>
            </a:r>
            <a:endParaRPr lang="ka-GE" sz="1400" b="1" dirty="0">
              <a:solidFill>
                <a:schemeClr val="tx1"/>
              </a:solidFill>
              <a:cs typeface="Calibri" pitchFamily="34" charset="0"/>
            </a:endParaRPr>
          </a:p>
          <a:p>
            <a:pPr marL="0" indent="0" fontAlgn="ctr">
              <a:lnSpc>
                <a:spcPct val="100000"/>
              </a:lnSpc>
              <a:buNone/>
            </a:pPr>
            <a:endParaRPr lang="ka-GE" sz="1200" b="1" spc="100" dirty="0" smtClean="0">
              <a:solidFill>
                <a:schemeClr val="tx1"/>
              </a:solidFill>
            </a:endParaRPr>
          </a:p>
          <a:p>
            <a:pPr marL="0" indent="0" fontAlgn="ctr">
              <a:buNone/>
            </a:pPr>
            <a:endParaRPr lang="ka-GE" sz="1200" b="1" dirty="0" smtClean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48350" y="1845577"/>
            <a:ext cx="5005450" cy="592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pc="1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Benefits of the Module</a:t>
            </a:r>
            <a:endParaRPr lang="ka-GE" b="1" spc="100" dirty="0">
              <a:solidFill>
                <a:srgbClr val="FFFFFF"/>
              </a:solidFill>
              <a:latin typeface="Sylfaen" pitchFamily="18" charset="0"/>
              <a:cs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556400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3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3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1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4.xml><?xml version="1.0" encoding="utf-8"?>
<a:theme xmlns:a="http://schemas.openxmlformats.org/drawingml/2006/main" name="4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5.xml><?xml version="1.0" encoding="utf-8"?>
<a:theme xmlns:a="http://schemas.openxmlformats.org/drawingml/2006/main" name="2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6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CEF502-15EE-45C7-AFE8-30E87AC73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TS102901024</Template>
  <TotalTime>0</TotalTime>
  <Words>914</Words>
  <Application>Microsoft Office PowerPoint</Application>
  <PresentationFormat>Custom</PresentationFormat>
  <Paragraphs>147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TS102901024</vt:lpstr>
      <vt:lpstr>3_TS102901024</vt:lpstr>
      <vt:lpstr>1_TS102901024</vt:lpstr>
      <vt:lpstr>4_TS102901024</vt:lpstr>
      <vt:lpstr>2_TS102901024</vt:lpstr>
      <vt:lpstr>Health Management Information System (HMIS)   Georgia</vt:lpstr>
      <vt:lpstr>PowerPoint Presentation</vt:lpstr>
      <vt:lpstr> Pharmaceutical Activity Components </vt:lpstr>
      <vt:lpstr> Functional Architecture of Pharmaceutical Activity Components </vt:lpstr>
      <vt:lpstr>National Drug Code System (NDC)</vt:lpstr>
      <vt:lpstr>National Drug Code (NDC)</vt:lpstr>
      <vt:lpstr>Pharmacy Module</vt:lpstr>
      <vt:lpstr>Pharmaceutical Products Module</vt:lpstr>
      <vt:lpstr>E-Prescribing Module </vt:lpstr>
      <vt:lpstr>E-Services Component</vt:lpstr>
      <vt:lpstr>Pharmacy and Healthcare Network Information Portal</vt:lpstr>
      <vt:lpstr>Electronic Drug Registration in eCTD (Common Technical Document) Module</vt:lpstr>
      <vt:lpstr>Other Important Health Management Information System Components</vt:lpstr>
      <vt:lpstr>New Modules are coming with New Ideas…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2012-10-15T18:40:30Z</dcterms:created>
  <dcterms:modified xsi:type="dcterms:W3CDTF">2012-11-09T15:11:10Z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